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72" r:id="rId3"/>
    <p:sldId id="274" r:id="rId4"/>
    <p:sldId id="257" r:id="rId5"/>
    <p:sldId id="273" r:id="rId6"/>
    <p:sldId id="259" r:id="rId7"/>
    <p:sldId id="260" r:id="rId8"/>
    <p:sldId id="263" r:id="rId9"/>
    <p:sldId id="264" r:id="rId10"/>
    <p:sldId id="265" r:id="rId11"/>
    <p:sldId id="275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6169" autoAdjust="0"/>
  </p:normalViewPr>
  <p:slideViewPr>
    <p:cSldViewPr>
      <p:cViewPr varScale="1">
        <p:scale>
          <a:sx n="71" d="100"/>
          <a:sy n="71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B65A-EC6B-4916-AD0A-9A88B64F319C}" type="datetimeFigureOut">
              <a:rPr lang="ru-RU" smtClean="0"/>
              <a:pPr/>
              <a:t>23.03.2019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D1CAC-789D-4076-A9A6-A3E521851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Социально-экономическое и профессиональное самочувствие журналиста: 413 респондентов</a:t>
            </a:r>
          </a:p>
          <a:p>
            <a:r>
              <a:rPr lang="ru-RU" dirty="0" smtClean="0"/>
              <a:t>Социальное самочувствие - социальный оптимизм и адаптация </a:t>
            </a:r>
          </a:p>
          <a:p>
            <a:r>
              <a:rPr lang="ru-RU" dirty="0" smtClean="0"/>
              <a:t> Материальное самочувствие, удовлетворенность оплатой труда </a:t>
            </a:r>
          </a:p>
          <a:p>
            <a:r>
              <a:rPr lang="ru-RU" dirty="0" smtClean="0"/>
              <a:t> Представления журналистов о профессии и профессиональном сообществе. </a:t>
            </a:r>
          </a:p>
          <a:p>
            <a:r>
              <a:rPr lang="ru-RU" dirty="0" smtClean="0"/>
              <a:t>Удовлетворенность трудом и возможностями профессионального роста </a:t>
            </a:r>
          </a:p>
          <a:p>
            <a:r>
              <a:rPr lang="ru-RU" dirty="0" smtClean="0"/>
              <a:t>Представление о свободе деятельности, возможностях творческой реализации  Отношение к текущему политическому режиму и отношения с властью  Оценка психологического климата в коллективе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D1CAC-789D-4076-A9A6-A3E52185140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Интересны – люди</a:t>
            </a:r>
          </a:p>
          <a:p>
            <a:r>
              <a:rPr lang="ru-RU" dirty="0" smtClean="0"/>
              <a:t>Они меняются быстрее, чем нормативные теории. Они чутко улавливают влияния окружающей среды. Поэтому идеология формируется, меняется под влиянием реальности. </a:t>
            </a:r>
            <a:r>
              <a:rPr lang="ru-RU" dirty="0" err="1" smtClean="0"/>
              <a:t>Иследование</a:t>
            </a:r>
            <a:r>
              <a:rPr lang="ru-RU" dirty="0" smtClean="0"/>
              <a:t> </a:t>
            </a:r>
            <a:r>
              <a:rPr lang="ru-RU" dirty="0" err="1" smtClean="0"/>
              <a:t>ипонимание</a:t>
            </a:r>
            <a:r>
              <a:rPr lang="ru-RU" dirty="0" smtClean="0"/>
              <a:t> таких</a:t>
            </a:r>
            <a:r>
              <a:rPr lang="ru-RU" baseline="0" dirty="0" smtClean="0"/>
              <a:t> трансформаций важно для понимания того, что мы делаем в образовании…</a:t>
            </a:r>
          </a:p>
          <a:p>
            <a:r>
              <a:rPr lang="ru-RU" baseline="0" dirty="0" smtClean="0"/>
              <a:t>Разные отношения в мире </a:t>
            </a:r>
            <a:r>
              <a:rPr lang="ru-RU" baseline="0" dirty="0" err="1" smtClean="0"/>
              <a:t>практи</a:t>
            </a:r>
            <a:endParaRPr lang="ru-RU" baseline="0" dirty="0" smtClean="0"/>
          </a:p>
          <a:p>
            <a:endParaRPr lang="ru-RU" baseline="0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Anderson et al. (2012) write in a review of the profession at the start of the 21st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century, ‘the journalism industry is dead but … journalism exists in many places</a:t>
            </a:r>
            <a:r>
              <a:rPr lang="ru-RU" baseline="0" dirty="0" smtClean="0"/>
              <a:t>ков и в теории.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Почему об идеологии?</a:t>
            </a:r>
          </a:p>
          <a:p>
            <a:r>
              <a:rPr lang="ru-RU" baseline="0" dirty="0" smtClean="0"/>
              <a:t>Меняется </a:t>
            </a:r>
            <a:r>
              <a:rPr lang="ru-RU" baseline="0" dirty="0" err="1" smtClean="0"/>
              <a:t>предаствление</a:t>
            </a:r>
            <a:r>
              <a:rPr lang="ru-RU" baseline="0" dirty="0" smtClean="0"/>
              <a:t> об институте журналистики. </a:t>
            </a:r>
          </a:p>
          <a:p>
            <a:r>
              <a:rPr lang="ru-RU" baseline="0" dirty="0" smtClean="0"/>
              <a:t>Журналистика </a:t>
            </a:r>
            <a:r>
              <a:rPr lang="ru-RU" baseline="0" dirty="0" err="1" smtClean="0"/>
              <a:t>ращстворяется</a:t>
            </a:r>
            <a:r>
              <a:rPr lang="ru-RU" baseline="0" dirty="0" smtClean="0"/>
              <a:t> в коммуникации.</a:t>
            </a:r>
          </a:p>
          <a:p>
            <a:r>
              <a:rPr lang="ru-RU" baseline="0" dirty="0" smtClean="0"/>
              <a:t>Журналистика растворяется в </a:t>
            </a:r>
            <a:r>
              <a:rPr lang="ru-RU" baseline="0" dirty="0" err="1" smtClean="0"/>
              <a:t>мелиа</a:t>
            </a:r>
            <a:r>
              <a:rPr lang="ru-RU" baseline="0" dirty="0" smtClean="0"/>
              <a:t>.</a:t>
            </a:r>
          </a:p>
          <a:p>
            <a:r>
              <a:rPr lang="ru-RU" baseline="0" dirty="0" err="1" smtClean="0"/>
              <a:t>Журнаоистика</a:t>
            </a:r>
            <a:r>
              <a:rPr lang="ru-RU" baseline="0" dirty="0" smtClean="0"/>
              <a:t> растворяется во вне.. Она реализуется не в привычных для нас «местах», а </a:t>
            </a:r>
            <a:r>
              <a:rPr lang="ru-RU" baseline="0" dirty="0" err="1" smtClean="0"/>
              <a:t>дисперсно</a:t>
            </a:r>
            <a:r>
              <a:rPr lang="ru-RU" baseline="0" dirty="0" smtClean="0"/>
              <a:t>. В этом смысле </a:t>
            </a:r>
            <a:r>
              <a:rPr lang="ru-RU" baseline="0" dirty="0" err="1" smtClean="0"/>
              <a:t>сораннеие</a:t>
            </a:r>
            <a:r>
              <a:rPr lang="ru-RU" baseline="0" dirty="0" smtClean="0"/>
              <a:t> журналистики происходит через конкретных людей, которые работают в этом поле.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 and scholars coming from a wide variety of disciplines have researched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theorized journalism, resulting in a more or less coherent conceptualization of what journalism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Zelizer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2004). The general approach to understanding, studying, teaching,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practicing journalism articulates the profession with a specific occupational ideology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culture. Journalists tend to benchmark their actions and attitudes self-referentially using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ideal-typical standards, seeing themselves as providing a public service; being objective,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fair, and (therefore) trustworthy; working autonomously, committed to an operational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logic of actuality and speed (preeminent in concepts such as reporting on breaking news,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getting the story first); and having a social responsibility and ethical sensibility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Deuze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2005). This conceptualization is still strong within the field today and seems to endure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 in the midst of profound changes and challenges to the profession.</a:t>
            </a: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 the occupational ideology of journalism, we can define the field from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inside out, helping us to understand how the profession makes sense of itself. External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definitions of journalism tend to be more functional and instrumental, where the profession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considered to provide a particular function for (democratic) society, ‘informing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citizens in a way that enables them to act as citizens’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Costera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Meijer, 2001: 13). Seen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such a function-specific perspective, journalism gets identified distinct from other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media professions (such as public relations) ‘as a societal system providing society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fact-based, relevant and current information’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Görke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Scholl, 2007: 651). Beyond systems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theory – with its reluctance to be normative about what journalism could or should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– democratic theories of the profession attribute it a seminal status, as Michael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Schudson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(2003), for example, defines ‘journalism [a]s the business or practice of producing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disseminating information about contemporary affairs of general public interest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importance’ (p. 11).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Schudson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(2008) sees journalism in terms of what it ‘can do for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democracy’ (p. 11), where journalism informs, investigates, analyzes, mobilizes, provides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multiple perspectives and a public forum, and publicizes representative democracy.</a:t>
            </a: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Thomas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Hanitzsch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(2007)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defines this ‘universal’ culture of journalism as constituted by its institutional role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society, its epistemology, and its ethical ideology. Surveys of (and interviews with) journalists,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almost always sampled from within legacy news organizations, fuel such claims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asking journalists a set of standardized questions about role perceptions and professional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values. They suggest consensus and add coherence to a ‘global’ journalism that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aspirational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it is universal among working journalists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Löffelholz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Weaver,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2008; Weaver and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Willnat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2012).</a:t>
            </a: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 among journalists working for organizations,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companies, or units both within mainstream news media and those on the sidelines shows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they engage repeatedly in boundary work, intensely debating what journalism is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can be considered to be a (‘real’) journalist – and that such discussions have always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been intrinsic to the profession and its associated praxis (Carlson and Lewis, 2015).</a:t>
            </a: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Среди противоречивых тенденций нельзя не назвать влияние технологий: которые, во-первых, способствуя сближению автора и потребителя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контента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prosumer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обусловили процессы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депрофессионализации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журналистики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Lukina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2013), во-вторых, меняют эмоциональные взаимоотношения аудитории и публикации (интерактивность,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иммерсивность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игра)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Novikova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Kirija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2018;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Volkova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2014;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Kovaleva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Levchenko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2016) и, наконец,  начинают понемногу вытеснять человека из творческого процесса производства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контента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(роботизация) (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Zamkov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Krashennikov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Lukina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Tsinareva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2017)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consider this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role for journalists ‘not a threat to the independence and quality of professional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journalism, but a liberation from strict corporate control’ (Van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Haak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2012:</a:t>
            </a: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Shifting the notion of enterprise – with its connotations of efficiency, productivity,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empowerment, and autonomy – from the company to the individual, it is suggested to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 of the professional identity of each and every worker, contingently employed or not.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shift reconstitutes ‘workers as more adaptable, flexible, and willing to move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 activities and assignments and to take responsibility for their own actions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successes and failures’ (Storey et al., 2005: 1036). In this enterprising economy,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entrepreneurial journalists increasingly start their own companies – somewhat similar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colleagues elsewhere in the creative sector starting boutique advertising agencies 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independent record labels, forming editorial or reportorial collectives as well as business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startups.</a:t>
            </a: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/>
              <a:t> мы должны пересмотреть наше понимание роли</a:t>
            </a:r>
          </a:p>
          <a:p>
            <a:r>
              <a:rPr lang="ru-RU" dirty="0" smtClean="0"/>
              <a:t>как организации (помимо стабильных новостных учреждений), так и частные лица (за пределами</a:t>
            </a:r>
          </a:p>
          <a:p>
            <a:r>
              <a:rPr lang="ru-RU" dirty="0" smtClean="0"/>
              <a:t>предприниматель как спаситель журналистики), а также понятие аудитории (за пределами</a:t>
            </a:r>
          </a:p>
          <a:p>
            <a:r>
              <a:rPr lang="ru-RU" dirty="0" err="1" smtClean="0"/>
              <a:t>Deuze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Witschge</a:t>
            </a:r>
            <a:r>
              <a:rPr lang="ru-RU" dirty="0" smtClean="0"/>
              <a:t> 13</a:t>
            </a:r>
          </a:p>
          <a:p>
            <a:r>
              <a:rPr lang="ru-RU" dirty="0" smtClean="0"/>
              <a:t>более или менее заядлый потребитель новостей). Журналистика происходит во все более и более сетевых</a:t>
            </a:r>
          </a:p>
          <a:p>
            <a:r>
              <a:rPr lang="ru-RU" dirty="0" smtClean="0"/>
              <a:t>условия, как в формальном, так и в неформальном контексте, с участием широкого круга актеров и актантов</a:t>
            </a:r>
          </a:p>
          <a:p>
            <a:r>
              <a:rPr lang="ru-RU" dirty="0" smtClean="0"/>
              <a:t>в различных случаях как оплачиваемой, так и бесплатной рабочей силы (</a:t>
            </a:r>
            <a:r>
              <a:rPr lang="ru-RU" dirty="0" err="1" smtClean="0"/>
              <a:t>Fast</a:t>
            </a:r>
            <a:r>
              <a:rPr lang="ru-RU" dirty="0" smtClean="0"/>
              <a:t> </a:t>
            </a:r>
            <a:r>
              <a:rPr lang="ru-RU" dirty="0" err="1" smtClean="0"/>
              <a:t>et</a:t>
            </a:r>
            <a:r>
              <a:rPr lang="ru-RU" dirty="0" smtClean="0"/>
              <a:t> </a:t>
            </a:r>
            <a:r>
              <a:rPr lang="ru-RU" dirty="0" err="1" smtClean="0"/>
              <a:t>al</a:t>
            </a:r>
            <a:r>
              <a:rPr lang="ru-RU" dirty="0" smtClean="0"/>
              <a:t>., 2016), освещая новости в</a:t>
            </a:r>
          </a:p>
          <a:p>
            <a:r>
              <a:rPr lang="ru-RU" dirty="0" smtClean="0"/>
              <a:t>в режиме реального времени на разных платформах, часто в конкуренции или в сотрудничестве с общественностью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Witschge</a:t>
            </a:r>
            <a:r>
              <a:rPr lang="ru-RU" dirty="0" smtClean="0"/>
              <a:t>, 2012b). Такие «окружающие» (</a:t>
            </a:r>
            <a:r>
              <a:rPr lang="ru-RU" dirty="0" err="1" smtClean="0"/>
              <a:t>Hermida</a:t>
            </a:r>
            <a:r>
              <a:rPr lang="ru-RU" dirty="0" smtClean="0"/>
              <a:t>, 2010) и «жидкие» (</a:t>
            </a:r>
            <a:r>
              <a:rPr lang="ru-RU" dirty="0" err="1" smtClean="0"/>
              <a:t>Deuze</a:t>
            </a:r>
            <a:r>
              <a:rPr lang="ru-RU" dirty="0" smtClean="0"/>
              <a:t>, 2008)</a:t>
            </a:r>
          </a:p>
          <a:p>
            <a:r>
              <a:rPr lang="ru-RU" dirty="0" smtClean="0"/>
              <a:t>Концепция журналистики требует инструментария, который смотрит на поле как движущийся объект и</a:t>
            </a:r>
          </a:p>
          <a:p>
            <a:r>
              <a:rPr lang="ru-RU" dirty="0" smtClean="0"/>
              <a:t>как динамический набор практик и ожиданий - профессия в постоянном процессе</a:t>
            </a:r>
          </a:p>
          <a:p>
            <a:r>
              <a:rPr lang="ru-RU" dirty="0" smtClean="0"/>
              <a:t>становится.</a:t>
            </a:r>
          </a:p>
          <a:p>
            <a:r>
              <a:rPr lang="ru-RU" dirty="0" smtClean="0"/>
              <a:t>«За пределами журналистики» - это подход к журналистике, который рассматривает его как динамичный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D1CAC-789D-4076-A9A6-A3E52185140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D1CAC-789D-4076-A9A6-A3E52185140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D1CAC-789D-4076-A9A6-A3E52185140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D1CAC-789D-4076-A9A6-A3E52185140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23.03.2019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23.03.2019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23.03.2019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Профессиональная идеология ускользающей профессии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Marina </a:t>
            </a:r>
            <a:r>
              <a:rPr lang="en-US" sz="2000" dirty="0" err="1" smtClean="0"/>
              <a:t>Berezhnaia</a:t>
            </a:r>
            <a:r>
              <a:rPr lang="en-US" sz="2000" dirty="0" smtClean="0"/>
              <a:t>, 2019, IU, USA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роли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302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1726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96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Хроникер, историк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19%</a:t>
                      </a:r>
                      <a:endParaRPr lang="ru-RU" sz="2400" dirty="0"/>
                    </a:p>
                  </a:txBody>
                  <a:tcPr/>
                </a:tc>
              </a:tr>
              <a:tr h="13296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Шоумен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10%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Парадоксы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Этические нормы признаются, но нарушаются.</a:t>
            </a:r>
          </a:p>
          <a:p>
            <a:r>
              <a:rPr lang="ru-RU" dirty="0" smtClean="0"/>
              <a:t>Дискредитация профессии признается, но собственная работа считается престижной и интересной.</a:t>
            </a:r>
          </a:p>
          <a:p>
            <a:r>
              <a:rPr lang="ru-RU" dirty="0" smtClean="0"/>
              <a:t>Профессиональное </a:t>
            </a:r>
            <a:r>
              <a:rPr lang="ru-RU" dirty="0" smtClean="0"/>
              <a:t>сообщество </a:t>
            </a:r>
            <a:r>
              <a:rPr lang="ru-RU" dirty="0" smtClean="0"/>
              <a:t>не </a:t>
            </a:r>
            <a:r>
              <a:rPr lang="ru-RU" dirty="0" smtClean="0"/>
              <a:t>является значимым для </a:t>
            </a:r>
            <a:r>
              <a:rPr lang="ru-RU" dirty="0" smtClean="0"/>
              <a:t>представителей профессии.</a:t>
            </a:r>
          </a:p>
          <a:p>
            <a:r>
              <a:rPr lang="ru-RU" dirty="0" smtClean="0"/>
              <a:t>Формальные </a:t>
            </a:r>
            <a:r>
              <a:rPr lang="ru-RU" dirty="0" smtClean="0"/>
              <a:t>характеристики принадлежности к профессии заменяются на </a:t>
            </a:r>
            <a:r>
              <a:rPr lang="ru-RU" dirty="0" smtClean="0"/>
              <a:t>неформальные.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528863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Спасибо!</a:t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marinaberezhnaya@mail.ru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Журналистика …растворяется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коммуникации,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медиа</a:t>
            </a:r>
            <a:r>
              <a:rPr lang="ru-RU" dirty="0" smtClean="0"/>
              <a:t>,</a:t>
            </a:r>
            <a:endParaRPr lang="ru-RU" dirty="0" smtClean="0"/>
          </a:p>
          <a:p>
            <a:r>
              <a:rPr lang="ru-RU" dirty="0" smtClean="0"/>
              <a:t>В текстах,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технологиях,</a:t>
            </a:r>
          </a:p>
          <a:p>
            <a:r>
              <a:rPr lang="ru-RU" dirty="0" smtClean="0"/>
              <a:t>Во вне…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идеология журналистики существует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</a:t>
            </a:r>
            <a:r>
              <a:rPr lang="ru-RU" dirty="0" smtClean="0"/>
              <a:t>деология деятельности. </a:t>
            </a:r>
            <a:r>
              <a:rPr lang="en-GB" sz="3200" i="1" dirty="0" smtClean="0"/>
              <a:t>P.</a:t>
            </a:r>
            <a:r>
              <a:rPr lang="en-US" sz="3200" i="1" dirty="0" smtClean="0"/>
              <a:t>Schlesinger</a:t>
            </a:r>
            <a:r>
              <a:rPr lang="en-US" sz="3200" dirty="0" smtClean="0"/>
              <a:t> </a:t>
            </a:r>
            <a:endParaRPr lang="ru-RU" dirty="0" smtClean="0"/>
          </a:p>
          <a:p>
            <a:r>
              <a:rPr lang="ru-RU" dirty="0" smtClean="0"/>
              <a:t>Профессиональная идеология </a:t>
            </a:r>
            <a:r>
              <a:rPr lang="ru-RU" dirty="0" smtClean="0"/>
              <a:t>журналистики.    </a:t>
            </a:r>
            <a:r>
              <a:rPr lang="en-GB" sz="3200" i="1" dirty="0" smtClean="0"/>
              <a:t>P.</a:t>
            </a:r>
            <a:r>
              <a:rPr lang="ru-RU" sz="3200" dirty="0" smtClean="0"/>
              <a:t> </a:t>
            </a:r>
            <a:r>
              <a:rPr lang="en-US" sz="3200" i="1" dirty="0" smtClean="0"/>
              <a:t>Golding </a:t>
            </a:r>
            <a:r>
              <a:rPr lang="en-US" sz="3200" i="1" dirty="0" smtClean="0"/>
              <a:t>&amp; </a:t>
            </a:r>
            <a:r>
              <a:rPr lang="en-GB" sz="3200" i="1" dirty="0" smtClean="0"/>
              <a:t>P. </a:t>
            </a:r>
            <a:r>
              <a:rPr lang="en-US" sz="3200" i="1" dirty="0" smtClean="0"/>
              <a:t>Elliott</a:t>
            </a:r>
            <a:r>
              <a:rPr lang="en-US" sz="3200" dirty="0" smtClean="0"/>
              <a:t> </a:t>
            </a:r>
            <a:endParaRPr lang="ru-RU" dirty="0" smtClean="0"/>
          </a:p>
          <a:p>
            <a:r>
              <a:rPr lang="ru-RU" dirty="0" smtClean="0"/>
              <a:t>Идеология </a:t>
            </a:r>
            <a:r>
              <a:rPr lang="ru-RU" dirty="0" smtClean="0"/>
              <a:t>профессионализма. </a:t>
            </a:r>
            <a:r>
              <a:rPr lang="en-GB" sz="3200" i="1" dirty="0" smtClean="0"/>
              <a:t>J. </a:t>
            </a:r>
            <a:r>
              <a:rPr lang="en-US" sz="3200" i="1" dirty="0" err="1" smtClean="0"/>
              <a:t>Soloski</a:t>
            </a:r>
            <a:r>
              <a:rPr lang="en-US" sz="3200" i="1" dirty="0" smtClean="0"/>
              <a:t> </a:t>
            </a:r>
            <a:endParaRPr lang="ru-RU" dirty="0" smtClean="0"/>
          </a:p>
          <a:p>
            <a:r>
              <a:rPr lang="ru-RU" dirty="0" smtClean="0"/>
              <a:t>Профессиональная идеология </a:t>
            </a:r>
            <a:r>
              <a:rPr lang="ru-RU" dirty="0" smtClean="0"/>
              <a:t>журналистов</a:t>
            </a:r>
            <a:r>
              <a:rPr lang="ru-RU" dirty="0" smtClean="0"/>
              <a:t>.</a:t>
            </a:r>
            <a:r>
              <a:rPr lang="en-US" sz="3200" dirty="0" smtClean="0"/>
              <a:t> </a:t>
            </a:r>
            <a:r>
              <a:rPr lang="ru-RU" sz="3200" dirty="0" smtClean="0"/>
              <a:t>    </a:t>
            </a:r>
            <a:r>
              <a:rPr lang="en-GB" sz="3200" i="1" dirty="0" smtClean="0"/>
              <a:t>B</a:t>
            </a:r>
            <a:r>
              <a:rPr lang="en-GB" sz="3200" i="1" dirty="0" smtClean="0"/>
              <a:t>. </a:t>
            </a:r>
            <a:r>
              <a:rPr lang="en-US" sz="3200" i="1" dirty="0" err="1" smtClean="0"/>
              <a:t>Zelizer</a:t>
            </a:r>
            <a:endParaRPr lang="ru-RU" sz="3200" i="1" dirty="0" smtClean="0"/>
          </a:p>
          <a:p>
            <a:r>
              <a:rPr lang="ru-RU" sz="3200" dirty="0" smtClean="0"/>
              <a:t>И</a:t>
            </a:r>
            <a:r>
              <a:rPr lang="ru-RU" sz="3200" dirty="0" smtClean="0"/>
              <a:t>деология как профессиональная идентичность. </a:t>
            </a:r>
            <a:r>
              <a:rPr lang="en-US" sz="3200" i="1" dirty="0" smtClean="0"/>
              <a:t>M. </a:t>
            </a:r>
            <a:r>
              <a:rPr lang="en-US" sz="3200" i="1" dirty="0" err="1" smtClean="0"/>
              <a:t>Deuze</a:t>
            </a:r>
            <a:r>
              <a:rPr lang="en-US" sz="3200" i="1" dirty="0" smtClean="0"/>
              <a:t> </a:t>
            </a:r>
            <a:endParaRPr lang="ru-RU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идентичность журналиста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Представление о журналистике как профессии, в т.ч. роли и влиянии в обществе.</a:t>
            </a:r>
          </a:p>
          <a:p>
            <a:r>
              <a:rPr lang="ru-RU" dirty="0" smtClean="0"/>
              <a:t>Представление о себе в профессии.</a:t>
            </a:r>
          </a:p>
          <a:p>
            <a:r>
              <a:rPr lang="ru-RU" dirty="0" smtClean="0"/>
              <a:t>Представление о мотивах деятельности журналистов (альтруизм </a:t>
            </a:r>
            <a:r>
              <a:rPr lang="ru-RU" dirty="0" err="1" smtClean="0"/>
              <a:t>vs</a:t>
            </a:r>
            <a:r>
              <a:rPr lang="ru-RU" dirty="0" smtClean="0"/>
              <a:t>. прагматизм). </a:t>
            </a:r>
          </a:p>
          <a:p>
            <a:r>
              <a:rPr lang="ru-RU" dirty="0" smtClean="0"/>
              <a:t>Представление о структуре профессионального сообщества (группы, сплоченность, самоорганизация).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	</a:t>
            </a:r>
            <a:r>
              <a:rPr lang="ru-RU" sz="4000" b="1" dirty="0" smtClean="0"/>
              <a:t>Кого </a:t>
            </a:r>
            <a:r>
              <a:rPr lang="ru-RU" sz="4000" b="1" dirty="0" smtClean="0"/>
              <a:t>можно/нельзя назвать </a:t>
            </a:r>
            <a:r>
              <a:rPr lang="ru-RU" sz="4000" b="1" dirty="0" smtClean="0"/>
              <a:t>профессиональным журналистом?</a:t>
            </a:r>
            <a:endParaRPr lang="ru-RU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00200"/>
            <a:ext cx="8424935" cy="48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Роли журналиста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Журналистика просвещения</a:t>
            </a:r>
          </a:p>
          <a:p>
            <a:r>
              <a:rPr lang="ru-RU" dirty="0" smtClean="0"/>
              <a:t>Журналистика соучастия</a:t>
            </a:r>
          </a:p>
          <a:p>
            <a:r>
              <a:rPr lang="ru-RU" dirty="0" smtClean="0"/>
              <a:t>Журналистика влияния</a:t>
            </a:r>
          </a:p>
          <a:p>
            <a:r>
              <a:rPr lang="ru-RU" dirty="0" smtClean="0"/>
              <a:t>Журналистика развлечения</a:t>
            </a:r>
          </a:p>
          <a:p>
            <a:r>
              <a:rPr lang="ru-RU" dirty="0" smtClean="0"/>
              <a:t>другое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Журналистика просвещения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7" y="1600201"/>
          <a:ext cx="8370640" cy="4971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3940"/>
                <a:gridCol w="4076700"/>
              </a:tblGrid>
              <a:tr h="4736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1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Информатор / Навигатор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66%</a:t>
                      </a:r>
                      <a:endParaRPr lang="ru-RU" sz="2400" dirty="0"/>
                    </a:p>
                  </a:txBody>
                  <a:tcPr/>
                </a:tc>
              </a:tr>
              <a:tr h="994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Комментатор, аналитик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65%</a:t>
                      </a:r>
                      <a:endParaRPr lang="ru-RU" sz="2400" dirty="0"/>
                    </a:p>
                  </a:txBody>
                  <a:tcPr/>
                </a:tc>
              </a:tr>
              <a:tr h="994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Модератор диалога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58%</a:t>
                      </a:r>
                      <a:endParaRPr lang="ru-RU" sz="2400" dirty="0"/>
                    </a:p>
                  </a:txBody>
                  <a:tcPr/>
                </a:tc>
              </a:tr>
              <a:tr h="828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Генератор идей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45%</a:t>
                      </a:r>
                      <a:endParaRPr lang="ru-RU" sz="2400" dirty="0"/>
                    </a:p>
                  </a:txBody>
                  <a:tcPr/>
                </a:tc>
              </a:tr>
              <a:tr h="828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Организатор 	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23%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Журналистика соучастия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5" y="1600200"/>
          <a:ext cx="8370640" cy="4818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5320"/>
                <a:gridCol w="4185320"/>
              </a:tblGrid>
              <a:tr h="1726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425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Помощник, консультант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39%</a:t>
                      </a:r>
                      <a:endParaRPr lang="ru-RU" sz="2400" dirty="0"/>
                    </a:p>
                  </a:txBody>
                  <a:tcPr/>
                </a:tc>
              </a:tr>
              <a:tr h="148425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Критик,  обвинитель, эксперт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32%</a:t>
                      </a:r>
                      <a:endParaRPr lang="ru-RU" sz="2400" dirty="0"/>
                    </a:p>
                  </a:txBody>
                  <a:tcPr/>
                </a:tc>
              </a:tr>
              <a:tr h="148425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Контролер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29%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Журналистика влияния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248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1726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062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Просветитель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30%</a:t>
                      </a:r>
                      <a:endParaRPr lang="ru-RU" sz="2400" dirty="0"/>
                    </a:p>
                  </a:txBody>
                  <a:tcPr/>
                </a:tc>
              </a:tr>
              <a:tr h="97062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Воспитатель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15%</a:t>
                      </a:r>
                      <a:endParaRPr lang="ru-RU" sz="2400" dirty="0"/>
                    </a:p>
                  </a:txBody>
                  <a:tcPr/>
                </a:tc>
              </a:tr>
              <a:tr h="97062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Идеолог, пропагандист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9%</a:t>
                      </a:r>
                      <a:endParaRPr lang="ru-RU" sz="2400" dirty="0"/>
                    </a:p>
                  </a:txBody>
                  <a:tcPr/>
                </a:tc>
              </a:tr>
              <a:tr h="97062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Лоббист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1%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3948</TotalTime>
  <Words>1438</Words>
  <Application>Microsoft Office PowerPoint</Application>
  <PresentationFormat>Экран (4:3)</PresentationFormat>
  <Paragraphs>155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Профессиональная идеология ускользающей профессии</vt:lpstr>
      <vt:lpstr>Журналистика …растворяется</vt:lpstr>
      <vt:lpstr>Профессиональная идеология журналистики существует</vt:lpstr>
      <vt:lpstr>Профессиональная идентичность журналиста</vt:lpstr>
      <vt:lpstr> Кого можно/нельзя назвать профессиональным журналистом?</vt:lpstr>
      <vt:lpstr>Роли журналиста</vt:lpstr>
      <vt:lpstr>Журналистика просвещения</vt:lpstr>
      <vt:lpstr>Журналистика соучастия</vt:lpstr>
      <vt:lpstr>Журналистика влияния</vt:lpstr>
      <vt:lpstr>Другие роли</vt:lpstr>
      <vt:lpstr>Парадоксы</vt:lpstr>
      <vt:lpstr>   Спасибо!  marinaberezhnaya@mail.ru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61</cp:revision>
  <dcterms:created xsi:type="dcterms:W3CDTF">2019-03-14T17:41:19Z</dcterms:created>
  <dcterms:modified xsi:type="dcterms:W3CDTF">2019-03-24T12:34:07Z</dcterms:modified>
</cp:coreProperties>
</file>